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01" r:id="rId2"/>
    <p:sldId id="360" r:id="rId3"/>
    <p:sldId id="395" r:id="rId4"/>
    <p:sldId id="381" r:id="rId5"/>
    <p:sldId id="313" r:id="rId6"/>
    <p:sldId id="340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409" r:id="rId15"/>
    <p:sldId id="410" r:id="rId16"/>
    <p:sldId id="390" r:id="rId17"/>
    <p:sldId id="391" r:id="rId18"/>
    <p:sldId id="393" r:id="rId19"/>
    <p:sldId id="392" r:id="rId20"/>
    <p:sldId id="394" r:id="rId21"/>
    <p:sldId id="407" r:id="rId22"/>
    <p:sldId id="408" r:id="rId23"/>
    <p:sldId id="382" r:id="rId24"/>
    <p:sldId id="398" r:id="rId25"/>
    <p:sldId id="399" r:id="rId26"/>
    <p:sldId id="396" r:id="rId27"/>
    <p:sldId id="406" r:id="rId28"/>
    <p:sldId id="404" r:id="rId29"/>
    <p:sldId id="401" r:id="rId30"/>
    <p:sldId id="402" r:id="rId31"/>
    <p:sldId id="412" r:id="rId32"/>
    <p:sldId id="403" r:id="rId33"/>
    <p:sldId id="405" r:id="rId34"/>
    <p:sldId id="411" r:id="rId3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3B6FC9"/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94"/>
    <p:restoredTop sz="94694"/>
  </p:normalViewPr>
  <p:slideViewPr>
    <p:cSldViewPr snapToGrid="0">
      <p:cViewPr>
        <p:scale>
          <a:sx n="70" d="100"/>
          <a:sy n="70" d="100"/>
        </p:scale>
        <p:origin x="1472" y="1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Relationship Id="rId9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0" y="302055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Facial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83F2-F208-AC4F-A1AC-713278B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Recognition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9CBF00-303C-8B48-B0B3-66EFC9AE512B}"/>
              </a:ext>
            </a:extLst>
          </p:cNvPr>
          <p:cNvSpPr/>
          <p:nvPr/>
        </p:nvSpPr>
        <p:spPr>
          <a:xfrm>
            <a:off x="828903" y="6125737"/>
            <a:ext cx="5382328" cy="2862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7CBA-0F66-454D-951E-A7487A24F861}"/>
              </a:ext>
            </a:extLst>
          </p:cNvPr>
          <p:cNvSpPr txBox="1"/>
          <p:nvPr/>
        </p:nvSpPr>
        <p:spPr>
          <a:xfrm>
            <a:off x="4783874" y="5096112"/>
            <a:ext cx="2659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 </a:t>
            </a:r>
          </a:p>
          <a:p>
            <a:r>
              <a:rPr lang="en-US" dirty="0"/>
              <a:t>Female and Male Faces</a:t>
            </a:r>
          </a:p>
          <a:p>
            <a:r>
              <a:rPr lang="en-US" dirty="0"/>
              <a:t>2-Class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04E76-8265-FC48-A20D-7A7A544E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7" y="1817649"/>
            <a:ext cx="4117613" cy="4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4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83F2-F208-AC4F-A1AC-713278B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Recognition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3A19F-29BB-E540-B952-5AC871BD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78" y="2692304"/>
            <a:ext cx="4352839" cy="1266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F3D7A-54FA-F14A-A1F2-AE4D032F10E0}"/>
              </a:ext>
            </a:extLst>
          </p:cNvPr>
          <p:cNvSpPr txBox="1"/>
          <p:nvPr/>
        </p:nvSpPr>
        <p:spPr>
          <a:xfrm>
            <a:off x="4650059" y="236405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C2974-9AA8-8240-963B-B3E654C89B0D}"/>
              </a:ext>
            </a:extLst>
          </p:cNvPr>
          <p:cNvSpPr txBox="1"/>
          <p:nvPr/>
        </p:nvSpPr>
        <p:spPr>
          <a:xfrm>
            <a:off x="7783551" y="2899317"/>
            <a:ext cx="121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2-element</a:t>
            </a:r>
          </a:p>
          <a:p>
            <a:pPr algn="ctr"/>
            <a:r>
              <a:rPr lang="en-US" dirty="0"/>
              <a:t>vector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5C2CD0-93E9-E740-9532-5EC97EB29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338010"/>
              </p:ext>
            </p:extLst>
          </p:nvPr>
        </p:nvGraphicFramePr>
        <p:xfrm>
          <a:off x="4460488" y="5366834"/>
          <a:ext cx="253929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646">
                  <a:extLst>
                    <a:ext uri="{9D8B030D-6E8A-4147-A177-3AD203B41FA5}">
                      <a16:colId xmlns:a16="http://schemas.microsoft.com/office/drawing/2014/main" val="3882262648"/>
                    </a:ext>
                  </a:extLst>
                </a:gridCol>
                <a:gridCol w="1269646">
                  <a:extLst>
                    <a:ext uri="{9D8B030D-6E8A-4147-A177-3AD203B41FA5}">
                      <a16:colId xmlns:a16="http://schemas.microsoft.com/office/drawing/2014/main" val="3438321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07931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8CD256-C64F-5D44-917F-9A3E1628B023}"/>
              </a:ext>
            </a:extLst>
          </p:cNvPr>
          <p:cNvCxnSpPr/>
          <p:nvPr/>
        </p:nvCxnSpPr>
        <p:spPr>
          <a:xfrm flipH="1">
            <a:off x="5731727" y="3869473"/>
            <a:ext cx="2364058" cy="1248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800342F-C996-6D47-A6E5-EDCF10B59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762" y="4086457"/>
            <a:ext cx="672945" cy="303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E77625-8E59-F946-A453-E79F48D7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3" y="2007220"/>
            <a:ext cx="2634475" cy="26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08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83F2-F208-AC4F-A1AC-713278B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Recognition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9CBF00-303C-8B48-B0B3-66EFC9AE512B}"/>
              </a:ext>
            </a:extLst>
          </p:cNvPr>
          <p:cNvSpPr/>
          <p:nvPr/>
        </p:nvSpPr>
        <p:spPr>
          <a:xfrm>
            <a:off x="828903" y="6125737"/>
            <a:ext cx="5382328" cy="2862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7CBA-0F66-454D-951E-A7487A24F861}"/>
              </a:ext>
            </a:extLst>
          </p:cNvPr>
          <p:cNvSpPr txBox="1"/>
          <p:nvPr/>
        </p:nvSpPr>
        <p:spPr>
          <a:xfrm>
            <a:off x="6980664" y="4716966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 </a:t>
            </a:r>
          </a:p>
          <a:p>
            <a:r>
              <a:rPr lang="en-US" dirty="0"/>
              <a:t>Faces with 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49C76-804E-5D43-AC24-A0A9A26B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2" y="1293541"/>
            <a:ext cx="6760117" cy="4088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2A1843-3EF0-744B-91AA-89BDCD2067A5}"/>
              </a:ext>
            </a:extLst>
          </p:cNvPr>
          <p:cNvSpPr txBox="1"/>
          <p:nvPr/>
        </p:nvSpPr>
        <p:spPr>
          <a:xfrm>
            <a:off x="732264" y="5627649"/>
            <a:ext cx="7487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approaches: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is a class (class 1: from 0 to 2 years, class 1: from 3 to 8,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is a scalar (age of the person) </a:t>
            </a:r>
          </a:p>
        </p:txBody>
      </p:sp>
    </p:spTree>
    <p:extLst>
      <p:ext uri="{BB962C8B-B14F-4D97-AF65-F5344CB8AC3E}">
        <p14:creationId xmlns:p14="http://schemas.microsoft.com/office/powerpoint/2010/main" val="71722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83F2-F208-AC4F-A1AC-713278B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Recognition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3A19F-29BB-E540-B952-5AC871BD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78" y="2692304"/>
            <a:ext cx="4352839" cy="1266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F3D7A-54FA-F14A-A1F2-AE4D032F10E0}"/>
              </a:ext>
            </a:extLst>
          </p:cNvPr>
          <p:cNvSpPr txBox="1"/>
          <p:nvPr/>
        </p:nvSpPr>
        <p:spPr>
          <a:xfrm>
            <a:off x="4650059" y="236405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C2974-9AA8-8240-963B-B3E654C89B0D}"/>
              </a:ext>
            </a:extLst>
          </p:cNvPr>
          <p:cNvSpPr txBox="1"/>
          <p:nvPr/>
        </p:nvSpPr>
        <p:spPr>
          <a:xfrm>
            <a:off x="7783551" y="2899317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n-element</a:t>
            </a:r>
          </a:p>
          <a:p>
            <a:pPr algn="ctr"/>
            <a:r>
              <a:rPr lang="en-US" dirty="0"/>
              <a:t>Vector or</a:t>
            </a:r>
          </a:p>
          <a:p>
            <a:pPr algn="ctr"/>
            <a:r>
              <a:rPr lang="en-US" dirty="0"/>
              <a:t>scalar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89B3AA-8D59-C34F-84BF-48D62D31B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1" t="10636"/>
          <a:stretch/>
        </p:blipFill>
        <p:spPr>
          <a:xfrm>
            <a:off x="189570" y="2274849"/>
            <a:ext cx="3401187" cy="20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2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AD97-6774-5144-B4DD-EC7CC44F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75F2C-A9C6-0A4F-973B-D13583AB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511"/>
            <a:ext cx="9144000" cy="49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1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5C7FEF-B828-A64B-BDB2-FE0CED2D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4" y="1887096"/>
            <a:ext cx="7428022" cy="169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A8350-2760-C84A-9AD2-6252225A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36" y="3514284"/>
            <a:ext cx="7447441" cy="1699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77D77-3175-6140-B405-DA40E1E6C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54" y="5148383"/>
            <a:ext cx="7408602" cy="167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DD88F2-E489-1B48-AE3F-B2D671763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37" y="280589"/>
            <a:ext cx="7418312" cy="16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5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83F2-F208-AC4F-A1AC-713278B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EC20D-2989-4545-93E7-AD1452463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" y="1831316"/>
            <a:ext cx="4298081" cy="4313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CFF98-2AD2-EE4A-BEF6-A896BB40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44" y="1903761"/>
            <a:ext cx="2133600" cy="233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F5CA9-CB15-A343-AE9C-11D3C5B8BC62}"/>
              </a:ext>
            </a:extLst>
          </p:cNvPr>
          <p:cNvSpPr txBox="1"/>
          <p:nvPr/>
        </p:nvSpPr>
        <p:spPr>
          <a:xfrm>
            <a:off x="5664820" y="4962293"/>
            <a:ext cx="2318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Yaw: 	‘say no’</a:t>
            </a:r>
          </a:p>
          <a:p>
            <a:r>
              <a:rPr lang="en-US" dirty="0"/>
              <a:t>Pitch:	‘say yes’</a:t>
            </a:r>
          </a:p>
          <a:p>
            <a:r>
              <a:rPr lang="en-US" dirty="0"/>
              <a:t>Roll:	‘say maybe’</a:t>
            </a:r>
          </a:p>
        </p:txBody>
      </p:sp>
    </p:spTree>
    <p:extLst>
      <p:ext uri="{BB962C8B-B14F-4D97-AF65-F5344CB8AC3E}">
        <p14:creationId xmlns:p14="http://schemas.microsoft.com/office/powerpoint/2010/main" val="14143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09F3-D3A1-BC4C-B652-2787E21E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D984F-40B1-5E45-9E66-EA321E1E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82" y="1362152"/>
            <a:ext cx="5397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9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09F3-D3A1-BC4C-B652-2787E21E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from Landmarks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DF2B4-DB78-A040-A7BD-81238285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333"/>
            <a:ext cx="9144000" cy="28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78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C00E1-B9D4-CF46-A189-502BBAB6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812"/>
            <a:ext cx="9144000" cy="4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32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C7E25-5417-9D44-84BF-4E952689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681"/>
            <a:ext cx="9144000" cy="43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58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B48BB-5AEF-8D48-B18F-0D39D750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168"/>
            <a:ext cx="9144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01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CFD2F-6525-1745-855D-9C4C051D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08183-BB30-4A46-8CAE-0E672A84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6853"/>
            <a:ext cx="9144000" cy="34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20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07D99-3F4B-0340-BAB9-E5D89B501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738"/>
            <a:ext cx="9144000" cy="50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7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5DDAD-2C2C-F04D-9A6D-312836D7E26A}"/>
              </a:ext>
            </a:extLst>
          </p:cNvPr>
          <p:cNvSpPr txBox="1"/>
          <p:nvPr/>
        </p:nvSpPr>
        <p:spPr>
          <a:xfrm>
            <a:off x="591015" y="1817649"/>
            <a:ext cx="872706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Remove duplicates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r>
              <a:rPr lang="en-US" sz="2800" dirty="0"/>
              <a:t>For each image k of the dataset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Convert to gray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Linear gray scaling: Min set to 0, Max to 255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Resize to 64x64 pixels (using bicubic interpolation)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Build 64x64=4096 vector with </a:t>
            </a:r>
            <a:r>
              <a:rPr lang="en-US" sz="2800" dirty="0" err="1"/>
              <a:t>uni</a:t>
            </a:r>
            <a:r>
              <a:rPr lang="en-US" sz="2800" dirty="0"/>
              <a:t>-norm </a:t>
            </a:r>
            <a:r>
              <a:rPr lang="en-US" sz="2800" dirty="0" err="1"/>
              <a:t>z</a:t>
            </a:r>
            <a:r>
              <a:rPr lang="en-US" sz="2800" baseline="-25000" dirty="0" err="1"/>
              <a:t>k</a:t>
            </a:r>
            <a:endParaRPr lang="en-US" sz="2800" baseline="-25000" dirty="0"/>
          </a:p>
          <a:p>
            <a:endParaRPr lang="en-US" sz="2800" dirty="0"/>
          </a:p>
          <a:p>
            <a:r>
              <a:rPr lang="en-US" sz="2800" dirty="0"/>
              <a:t>Duplicates are those that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EB7F3-2313-E346-B149-80A7275C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608" y="5596518"/>
            <a:ext cx="2295042" cy="5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98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5DDAD-2C2C-F04D-9A6D-312836D7E26A}"/>
              </a:ext>
            </a:extLst>
          </p:cNvPr>
          <p:cNvSpPr txBox="1"/>
          <p:nvPr/>
        </p:nvSpPr>
        <p:spPr>
          <a:xfrm>
            <a:off x="289933" y="1817649"/>
            <a:ext cx="79736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Remove low-quality face images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Remove very small face image &lt; 25x25 pixels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Remove blur face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6D74A-770C-4541-9A22-2434ED8B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8" y="3766071"/>
            <a:ext cx="6735337" cy="2805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F948C-D132-274E-ABB0-64DD694E3536}"/>
              </a:ext>
            </a:extLst>
          </p:cNvPr>
          <p:cNvSpPr txBox="1"/>
          <p:nvPr/>
        </p:nvSpPr>
        <p:spPr>
          <a:xfrm>
            <a:off x="7217498" y="5977054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</a:t>
            </a:r>
          </a:p>
          <a:p>
            <a:r>
              <a:rPr lang="en-US" dirty="0"/>
              <a:t>in </a:t>
            </a:r>
            <a:r>
              <a:rPr lang="en-US" dirty="0" err="1"/>
              <a:t>Matlab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1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66FD-14E9-3D4B-BC5B-F4767265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Co-occurrence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9EE-7801-D54E-B1AD-7E5B3FAC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7312"/>
          </a:xfrm>
        </p:spPr>
        <p:txBody>
          <a:bodyPr/>
          <a:lstStyle/>
          <a:p>
            <a:r>
              <a:rPr lang="en-US" dirty="0"/>
              <a:t>Images in which two persons are present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8A6AD-8D4D-724A-8A1C-11B7FC69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2" y="2706649"/>
            <a:ext cx="9076898" cy="309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66FD-14E9-3D4B-BC5B-F4767265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Co-occurrence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0FF52-4E95-D34C-B2C5-9E85DCB6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7845"/>
            <a:ext cx="9144000" cy="42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62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66FD-14E9-3D4B-BC5B-F4767265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Co-occurrence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29EE-7801-D54E-B1AD-7E5B3FACA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7312"/>
          </a:xfrm>
        </p:spPr>
        <p:txBody>
          <a:bodyPr/>
          <a:lstStyle/>
          <a:p>
            <a:r>
              <a:rPr lang="en-US" dirty="0"/>
              <a:t>Images in which two persons are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B987A-9F22-7946-BE58-98DAEF84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47" y="2750014"/>
            <a:ext cx="86868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F7DF0-537E-6B48-9471-3D6983026BFC}"/>
              </a:ext>
            </a:extLst>
          </p:cNvPr>
          <p:cNvSpPr txBox="1"/>
          <p:nvPr/>
        </p:nvSpPr>
        <p:spPr>
          <a:xfrm>
            <a:off x="2297151" y="5586760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Co-occurrence Matrix for 6 subjects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Subjects 1 and 2 are present in 12 pictures</a:t>
            </a:r>
          </a:p>
        </p:txBody>
      </p:sp>
    </p:spTree>
    <p:extLst>
      <p:ext uri="{BB962C8B-B14F-4D97-AF65-F5344CB8AC3E}">
        <p14:creationId xmlns:p14="http://schemas.microsoft.com/office/powerpoint/2010/main" val="654656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66FD-14E9-3D4B-BC5B-F4767265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B987A-9F22-7946-BE58-98DAEF84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5" y="3675565"/>
            <a:ext cx="3485315" cy="1019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3CAB7-EE4A-524F-BB0A-1E5FA3854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646" y="2235665"/>
            <a:ext cx="47371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3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145CD9-FF7B-C547-A0EE-5A2F5513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18317"/>
            <a:ext cx="7620000" cy="491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4B0608-5999-5748-A446-0787083BFEA4}"/>
              </a:ext>
            </a:extLst>
          </p:cNvPr>
          <p:cNvSpPr txBox="1"/>
          <p:nvPr/>
        </p:nvSpPr>
        <p:spPr>
          <a:xfrm>
            <a:off x="723588" y="712369"/>
            <a:ext cx="5503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What can we say from faces?</a:t>
            </a:r>
          </a:p>
        </p:txBody>
      </p:sp>
    </p:spTree>
    <p:extLst>
      <p:ext uri="{BB962C8B-B14F-4D97-AF65-F5344CB8AC3E}">
        <p14:creationId xmlns:p14="http://schemas.microsoft.com/office/powerpoint/2010/main" val="2742379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66FD-14E9-3D4B-BC5B-F4767265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Co-occurrence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B987A-9F22-7946-BE58-98DAEF84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5" y="3095701"/>
            <a:ext cx="3485315" cy="1019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3CAB7-EE4A-524F-BB0A-1E5FA3854E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99341" y="1745011"/>
            <a:ext cx="4069828" cy="4483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EDA56F-B848-7346-BE7F-EE064592696A}"/>
              </a:ext>
            </a:extLst>
          </p:cNvPr>
          <p:cNvSpPr txBox="1"/>
          <p:nvPr/>
        </p:nvSpPr>
        <p:spPr>
          <a:xfrm>
            <a:off x="133815" y="4750419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representation:</a:t>
            </a:r>
          </a:p>
          <a:p>
            <a:r>
              <a:rPr lang="en-US" dirty="0"/>
              <a:t>Closeness mean more co-occurrence</a:t>
            </a:r>
          </a:p>
        </p:txBody>
      </p:sp>
    </p:spTree>
    <p:extLst>
      <p:ext uri="{BB962C8B-B14F-4D97-AF65-F5344CB8AC3E}">
        <p14:creationId xmlns:p14="http://schemas.microsoft.com/office/powerpoint/2010/main" val="3565669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66FD-14E9-3D4B-BC5B-F4767265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03CAB7-EE4A-524F-BB0A-1E5FA385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9341" y="1805623"/>
            <a:ext cx="4069828" cy="4361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EDA56F-B848-7346-BE7F-EE064592696A}"/>
              </a:ext>
            </a:extLst>
          </p:cNvPr>
          <p:cNvSpPr txBox="1"/>
          <p:nvPr/>
        </p:nvSpPr>
        <p:spPr>
          <a:xfrm>
            <a:off x="591015" y="1330563"/>
            <a:ext cx="35420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Ideas for more representations</a:t>
            </a:r>
          </a:p>
          <a:p>
            <a:endParaRPr lang="en-US" dirty="0"/>
          </a:p>
          <a:p>
            <a:r>
              <a:rPr lang="en-US" dirty="0"/>
              <a:t>In this representations we could choose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Length of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of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Width of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of each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Boundary color of each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of connection could be related to facial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Width of connection related to co-occurrence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Length of connection related to distance in pixels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23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66FD-14E9-3D4B-BC5B-F4767265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4697F-A348-5A44-8DF6-CAF6EA779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743"/>
            <a:ext cx="9144000" cy="36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36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66FD-14E9-3D4B-BC5B-F4767265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9F0DE-4E86-8B4A-A1CB-C66AE765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978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17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66FD-14E9-3D4B-BC5B-F4767265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of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D2E5B-AABD-814E-B4F6-8019D32EA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729"/>
            <a:ext cx="9144000" cy="30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8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558F-7306-F741-8892-F709A4C0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D8A98-77A0-8948-B387-2F069D00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98531"/>
          </a:xfrm>
        </p:spPr>
        <p:txBody>
          <a:bodyPr/>
          <a:lstStyle/>
          <a:p>
            <a:r>
              <a:rPr lang="en-US" dirty="0"/>
              <a:t>In face analysis, the task is to identify a subject appearing in an image as a unique individual and to extract facial attributes like age, gender, and expressions from the face image.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DCADF-1D75-9149-A89F-EA749563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4BC93E-5390-BD44-9DC5-7DD92C760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811" y="4541108"/>
            <a:ext cx="1744675" cy="17446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63C2485-82E8-0F42-B7B6-901EC618433E}"/>
              </a:ext>
            </a:extLst>
          </p:cNvPr>
          <p:cNvGrpSpPr/>
          <p:nvPr/>
        </p:nvGrpSpPr>
        <p:grpSpPr>
          <a:xfrm>
            <a:off x="2292537" y="4851037"/>
            <a:ext cx="2280745" cy="893379"/>
            <a:chOff x="2292537" y="4851037"/>
            <a:chExt cx="2280745" cy="8933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0BBF65-1A73-BA47-A13A-06D514322CAE}"/>
                </a:ext>
              </a:extLst>
            </p:cNvPr>
            <p:cNvSpPr/>
            <p:nvPr/>
          </p:nvSpPr>
          <p:spPr>
            <a:xfrm>
              <a:off x="2292537" y="4851037"/>
              <a:ext cx="683173" cy="8933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06DB7F7-90DB-6345-9533-EC0941502D9A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2975710" y="5297727"/>
              <a:ext cx="1597572" cy="525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ACC82A7-E738-D04B-9234-C31C2A32211F}"/>
              </a:ext>
            </a:extLst>
          </p:cNvPr>
          <p:cNvSpPr txBox="1"/>
          <p:nvPr/>
        </p:nvSpPr>
        <p:spPr>
          <a:xfrm>
            <a:off x="4638907" y="4538546"/>
            <a:ext cx="2265364" cy="175432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Face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Frontal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Woman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Michell Obama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54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Happy</a:t>
            </a:r>
          </a:p>
        </p:txBody>
      </p:sp>
    </p:spTree>
    <p:extLst>
      <p:ext uri="{BB962C8B-B14F-4D97-AF65-F5344CB8AC3E}">
        <p14:creationId xmlns:p14="http://schemas.microsoft.com/office/powerpoint/2010/main" val="178431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030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82311" y="4894299"/>
            <a:ext cx="24481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Data representation /</a:t>
            </a:r>
          </a:p>
          <a:p>
            <a:pPr algn="ctr"/>
            <a:r>
              <a:rPr lang="en-US" dirty="0">
                <a:latin typeface="Trebuchet MS"/>
              </a:rPr>
              <a:t>Classification /</a:t>
            </a:r>
          </a:p>
          <a:p>
            <a:pPr algn="ctr"/>
            <a:r>
              <a:rPr lang="en-US" dirty="0">
                <a:latin typeface="Trebuchet MS"/>
              </a:rPr>
              <a:t>Measurement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38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002260"/>
            <a:ext cx="5740400" cy="356972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7" y="1574799"/>
            <a:ext cx="1521055" cy="1748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47" y="3866351"/>
            <a:ext cx="1705630" cy="1705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647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847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11" idx="0"/>
            <a:endCxn id="2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9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FEAE-3174-6842-A923-41FB3BBC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BF01DD-C589-3E47-B07A-D6DE7813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1786668"/>
            <a:ext cx="7304049" cy="1442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469EF6-960F-FF44-81BA-8558F605F6C1}"/>
              </a:ext>
            </a:extLst>
          </p:cNvPr>
          <p:cNvSpPr txBox="1"/>
          <p:nvPr/>
        </p:nvSpPr>
        <p:spPr>
          <a:xfrm>
            <a:off x="73573" y="3689131"/>
            <a:ext cx="715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Faces from same/different subjects have similar/different descriptors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17919C-C4C0-4943-8D88-2C77EA0A80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2681" y="4305532"/>
            <a:ext cx="1080000" cy="10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1A7A03-E283-7D4B-BC65-5A49DF42267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2920" y="5575062"/>
            <a:ext cx="1080000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8015C5-00F2-664E-868F-5994EA5B7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761" y="2086036"/>
            <a:ext cx="185902" cy="2124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8BE782-1403-9348-A27B-0DFEC6F56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987" y="2281880"/>
            <a:ext cx="992245" cy="5471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0A272A-F96E-384D-8B93-F5634BE46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3471" y="4806951"/>
            <a:ext cx="419100" cy="292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11D8B1-EB5F-CF4D-B011-B789161CFBFF}"/>
              </a:ext>
            </a:extLst>
          </p:cNvPr>
          <p:cNvSpPr/>
          <p:nvPr/>
        </p:nvSpPr>
        <p:spPr>
          <a:xfrm>
            <a:off x="1886221" y="4607376"/>
            <a:ext cx="840828" cy="6201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5956C7-2EC9-0E44-B23F-0E3B6A20311C}"/>
              </a:ext>
            </a:extLst>
          </p:cNvPr>
          <p:cNvSpPr/>
          <p:nvPr/>
        </p:nvSpPr>
        <p:spPr>
          <a:xfrm>
            <a:off x="1837902" y="5841440"/>
            <a:ext cx="840828" cy="6201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FR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90E2018-844B-DB43-938D-D8BC76402C07}"/>
              </a:ext>
            </a:extLst>
          </p:cNvPr>
          <p:cNvSpPr/>
          <p:nvPr/>
        </p:nvSpPr>
        <p:spPr>
          <a:xfrm>
            <a:off x="1350980" y="4730271"/>
            <a:ext cx="406400" cy="317500"/>
          </a:xfrm>
          <a:prstGeom prst="rightArrow">
            <a:avLst/>
          </a:prstGeom>
          <a:solidFill>
            <a:srgbClr val="3B6F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E33CACAE-EF46-6148-823D-5DA1698BC2E3}"/>
              </a:ext>
            </a:extLst>
          </p:cNvPr>
          <p:cNvSpPr/>
          <p:nvPr/>
        </p:nvSpPr>
        <p:spPr>
          <a:xfrm>
            <a:off x="1328678" y="5986594"/>
            <a:ext cx="406400" cy="317500"/>
          </a:xfrm>
          <a:prstGeom prst="rightArrow">
            <a:avLst/>
          </a:prstGeom>
          <a:solidFill>
            <a:srgbClr val="3B6FC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6F02A453-D2C8-CD43-97A2-FAD34A26B032}"/>
              </a:ext>
            </a:extLst>
          </p:cNvPr>
          <p:cNvSpPr/>
          <p:nvPr/>
        </p:nvSpPr>
        <p:spPr>
          <a:xfrm rot="16200000">
            <a:off x="7549376" y="2352909"/>
            <a:ext cx="223024" cy="323385"/>
          </a:xfrm>
          <a:prstGeom prst="downArrow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92C31F54-B6DD-3542-8B76-0B16E0A5604E}"/>
              </a:ext>
            </a:extLst>
          </p:cNvPr>
          <p:cNvSpPr/>
          <p:nvPr/>
        </p:nvSpPr>
        <p:spPr>
          <a:xfrm rot="16200000">
            <a:off x="2873297" y="4746704"/>
            <a:ext cx="223024" cy="323385"/>
          </a:xfrm>
          <a:prstGeom prst="downArrow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4BFFDDA-3A5F-034C-BF0A-E1A8C0DC3A4A}"/>
              </a:ext>
            </a:extLst>
          </p:cNvPr>
          <p:cNvSpPr/>
          <p:nvPr/>
        </p:nvSpPr>
        <p:spPr>
          <a:xfrm rot="16200000">
            <a:off x="2847278" y="5969622"/>
            <a:ext cx="223024" cy="323385"/>
          </a:xfrm>
          <a:prstGeom prst="downArrow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52D31E6-0AD5-CF49-B1F2-28B834667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490" y="6070755"/>
            <a:ext cx="431800" cy="2921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0F5800A9-F716-BD4B-8715-23E96E4D42F9}"/>
              </a:ext>
            </a:extLst>
          </p:cNvPr>
          <p:cNvSpPr/>
          <p:nvPr/>
        </p:nvSpPr>
        <p:spPr>
          <a:xfrm>
            <a:off x="4270917" y="5486400"/>
            <a:ext cx="345688" cy="34568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632BEE-AACA-AF4A-86AD-35A1572B16A5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>
            <a:off x="3732571" y="4953001"/>
            <a:ext cx="588971" cy="584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D43587-B6E2-D649-99FD-9E6202F0AF95}"/>
              </a:ext>
            </a:extLst>
          </p:cNvPr>
          <p:cNvCxnSpPr>
            <a:cxnSpLocks/>
            <a:endCxn id="35" idx="3"/>
          </p:cNvCxnSpPr>
          <p:nvPr/>
        </p:nvCxnSpPr>
        <p:spPr>
          <a:xfrm flipV="1">
            <a:off x="3858322" y="5781463"/>
            <a:ext cx="463220" cy="45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84A1DD8C-859C-DD4A-BBEF-86E068A61D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7976" y="5359089"/>
            <a:ext cx="1828800" cy="533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24CE558-48B7-D443-8755-F81049F5DCB8}"/>
              </a:ext>
            </a:extLst>
          </p:cNvPr>
          <p:cNvSpPr txBox="1"/>
          <p:nvPr/>
        </p:nvSpPr>
        <p:spPr>
          <a:xfrm>
            <a:off x="7382107" y="5129561"/>
            <a:ext cx="1437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Yes: same</a:t>
            </a:r>
          </a:p>
          <a:p>
            <a:endParaRPr lang="en-US" dirty="0"/>
          </a:p>
          <a:p>
            <a:r>
              <a:rPr lang="en-US" dirty="0"/>
              <a:t>No: different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C2DE6A-5A17-DB43-8778-62F59467ED57}"/>
              </a:ext>
            </a:extLst>
          </p:cNvPr>
          <p:cNvCxnSpPr>
            <a:cxnSpLocks/>
          </p:cNvCxnSpPr>
          <p:nvPr/>
        </p:nvCxnSpPr>
        <p:spPr>
          <a:xfrm>
            <a:off x="4643254" y="5674113"/>
            <a:ext cx="6312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50DABDE-A78B-6848-BBD6-A717CC74EA56}"/>
              </a:ext>
            </a:extLst>
          </p:cNvPr>
          <p:cNvSpPr/>
          <p:nvPr/>
        </p:nvSpPr>
        <p:spPr>
          <a:xfrm>
            <a:off x="1984917" y="1739590"/>
            <a:ext cx="646771" cy="23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020312-89B4-A049-A32D-C874FBB1B227}"/>
              </a:ext>
            </a:extLst>
          </p:cNvPr>
          <p:cNvSpPr/>
          <p:nvPr/>
        </p:nvSpPr>
        <p:spPr>
          <a:xfrm>
            <a:off x="2360337" y="1903141"/>
            <a:ext cx="646771" cy="23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AA85A98-FB9D-8D45-84FA-BAF4A9D86617}"/>
              </a:ext>
            </a:extLst>
          </p:cNvPr>
          <p:cNvSpPr/>
          <p:nvPr/>
        </p:nvSpPr>
        <p:spPr>
          <a:xfrm>
            <a:off x="2858424" y="1999786"/>
            <a:ext cx="646771" cy="23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91CF95-F29C-B940-8BB3-EE725BC1F694}"/>
              </a:ext>
            </a:extLst>
          </p:cNvPr>
          <p:cNvSpPr/>
          <p:nvPr/>
        </p:nvSpPr>
        <p:spPr>
          <a:xfrm>
            <a:off x="3479174" y="2074129"/>
            <a:ext cx="646771" cy="23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E7C0A1-2FE7-C845-9655-E725742E195A}"/>
              </a:ext>
            </a:extLst>
          </p:cNvPr>
          <p:cNvSpPr/>
          <p:nvPr/>
        </p:nvSpPr>
        <p:spPr>
          <a:xfrm>
            <a:off x="4211436" y="2103867"/>
            <a:ext cx="646771" cy="23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A52692-821E-5C4C-90EF-6C357B1EA4D0}"/>
              </a:ext>
            </a:extLst>
          </p:cNvPr>
          <p:cNvSpPr/>
          <p:nvPr/>
        </p:nvSpPr>
        <p:spPr>
          <a:xfrm>
            <a:off x="4798734" y="2230243"/>
            <a:ext cx="1222926" cy="2378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27F3FC7F-A5DA-0349-9000-03B7F41F4388}"/>
              </a:ext>
            </a:extLst>
          </p:cNvPr>
          <p:cNvSpPr/>
          <p:nvPr/>
        </p:nvSpPr>
        <p:spPr>
          <a:xfrm>
            <a:off x="1795345" y="1204332"/>
            <a:ext cx="5642517" cy="2230244"/>
          </a:xfrm>
          <a:prstGeom prst="roundRect">
            <a:avLst>
              <a:gd name="adj" fmla="val 51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BBAF42-1A3E-1244-92AA-712948A8DFD5}"/>
              </a:ext>
            </a:extLst>
          </p:cNvPr>
          <p:cNvSpPr txBox="1"/>
          <p:nvPr/>
        </p:nvSpPr>
        <p:spPr>
          <a:xfrm>
            <a:off x="1817651" y="129354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212915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83F2-F208-AC4F-A1AC-713278B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Expressions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AD627-CD77-124C-B4A8-2AD59DE27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60" y="1423793"/>
            <a:ext cx="5055685" cy="49272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9CBF00-303C-8B48-B0B3-66EFC9AE512B}"/>
              </a:ext>
            </a:extLst>
          </p:cNvPr>
          <p:cNvSpPr/>
          <p:nvPr/>
        </p:nvSpPr>
        <p:spPr>
          <a:xfrm>
            <a:off x="828903" y="6125737"/>
            <a:ext cx="5382328" cy="2862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47CBA-0F66-454D-951E-A7487A24F861}"/>
              </a:ext>
            </a:extLst>
          </p:cNvPr>
          <p:cNvSpPr txBox="1"/>
          <p:nvPr/>
        </p:nvSpPr>
        <p:spPr>
          <a:xfrm>
            <a:off x="5865542" y="5341434"/>
            <a:ext cx="2582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 </a:t>
            </a:r>
          </a:p>
          <a:p>
            <a:r>
              <a:rPr lang="en-US" dirty="0"/>
              <a:t>Faces with expressions</a:t>
            </a:r>
          </a:p>
          <a:p>
            <a:r>
              <a:rPr lang="en-US" dirty="0"/>
              <a:t>7-class problem</a:t>
            </a:r>
          </a:p>
        </p:txBody>
      </p:sp>
    </p:spTree>
    <p:extLst>
      <p:ext uri="{BB962C8B-B14F-4D97-AF65-F5344CB8AC3E}">
        <p14:creationId xmlns:p14="http://schemas.microsoft.com/office/powerpoint/2010/main" val="3155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83F2-F208-AC4F-A1AC-713278B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Expressions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AD627-CD77-124C-B4A8-2AD59DE27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31076" y="1936750"/>
            <a:ext cx="2909875" cy="2713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3A19F-29BB-E540-B952-5AC871BD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78" y="2692304"/>
            <a:ext cx="4352839" cy="1266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F3D7A-54FA-F14A-A1F2-AE4D032F10E0}"/>
              </a:ext>
            </a:extLst>
          </p:cNvPr>
          <p:cNvSpPr txBox="1"/>
          <p:nvPr/>
        </p:nvSpPr>
        <p:spPr>
          <a:xfrm>
            <a:off x="4650059" y="236405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C2974-9AA8-8240-963B-B3E654C89B0D}"/>
              </a:ext>
            </a:extLst>
          </p:cNvPr>
          <p:cNvSpPr txBox="1"/>
          <p:nvPr/>
        </p:nvSpPr>
        <p:spPr>
          <a:xfrm>
            <a:off x="7783551" y="2899317"/>
            <a:ext cx="1210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7-element</a:t>
            </a:r>
          </a:p>
          <a:p>
            <a:pPr algn="ctr"/>
            <a:r>
              <a:rPr lang="en-US" dirty="0"/>
              <a:t>vector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5C2CD0-93E9-E740-9532-5EC97EB29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847477"/>
              </p:ext>
            </p:extLst>
          </p:nvPr>
        </p:nvGraphicFramePr>
        <p:xfrm>
          <a:off x="89210" y="5355683"/>
          <a:ext cx="88875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646">
                  <a:extLst>
                    <a:ext uri="{9D8B030D-6E8A-4147-A177-3AD203B41FA5}">
                      <a16:colId xmlns:a16="http://schemas.microsoft.com/office/drawing/2014/main" val="3882262648"/>
                    </a:ext>
                  </a:extLst>
                </a:gridCol>
                <a:gridCol w="1269646">
                  <a:extLst>
                    <a:ext uri="{9D8B030D-6E8A-4147-A177-3AD203B41FA5}">
                      <a16:colId xmlns:a16="http://schemas.microsoft.com/office/drawing/2014/main" val="3438321647"/>
                    </a:ext>
                  </a:extLst>
                </a:gridCol>
                <a:gridCol w="1269646">
                  <a:extLst>
                    <a:ext uri="{9D8B030D-6E8A-4147-A177-3AD203B41FA5}">
                      <a16:colId xmlns:a16="http://schemas.microsoft.com/office/drawing/2014/main" val="1456878616"/>
                    </a:ext>
                  </a:extLst>
                </a:gridCol>
                <a:gridCol w="1269646">
                  <a:extLst>
                    <a:ext uri="{9D8B030D-6E8A-4147-A177-3AD203B41FA5}">
                      <a16:colId xmlns:a16="http://schemas.microsoft.com/office/drawing/2014/main" val="485767579"/>
                    </a:ext>
                  </a:extLst>
                </a:gridCol>
                <a:gridCol w="1269646">
                  <a:extLst>
                    <a:ext uri="{9D8B030D-6E8A-4147-A177-3AD203B41FA5}">
                      <a16:colId xmlns:a16="http://schemas.microsoft.com/office/drawing/2014/main" val="3563721401"/>
                    </a:ext>
                  </a:extLst>
                </a:gridCol>
                <a:gridCol w="1269646">
                  <a:extLst>
                    <a:ext uri="{9D8B030D-6E8A-4147-A177-3AD203B41FA5}">
                      <a16:colId xmlns:a16="http://schemas.microsoft.com/office/drawing/2014/main" val="2181405509"/>
                    </a:ext>
                  </a:extLst>
                </a:gridCol>
                <a:gridCol w="1269646">
                  <a:extLst>
                    <a:ext uri="{9D8B030D-6E8A-4147-A177-3AD203B41FA5}">
                      <a16:colId xmlns:a16="http://schemas.microsoft.com/office/drawing/2014/main" val="1340159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Disgust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Scared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Surprised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07931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8CD256-C64F-5D44-917F-9A3E1628B023}"/>
              </a:ext>
            </a:extLst>
          </p:cNvPr>
          <p:cNvCxnSpPr/>
          <p:nvPr/>
        </p:nvCxnSpPr>
        <p:spPr>
          <a:xfrm flipH="1">
            <a:off x="5731727" y="3869473"/>
            <a:ext cx="2364058" cy="1248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800342F-C996-6D47-A6E5-EDCF10B5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62" y="4086457"/>
            <a:ext cx="672945" cy="30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2684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13266</TotalTime>
  <Words>411</Words>
  <Application>Microsoft Macintosh PowerPoint</Application>
  <PresentationFormat>On-screen Show (4:3)</PresentationFormat>
  <Paragraphs>151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Ayuthaya</vt:lpstr>
      <vt:lpstr>Trebuchet MS</vt:lpstr>
      <vt:lpstr>Diseño predeterminado</vt:lpstr>
      <vt:lpstr>PowerPoint Presentation</vt:lpstr>
      <vt:lpstr>Motivation</vt:lpstr>
      <vt:lpstr>PowerPoint Presentation</vt:lpstr>
      <vt:lpstr>Facial Analysis</vt:lpstr>
      <vt:lpstr>PowerPoint Presentation</vt:lpstr>
      <vt:lpstr>PowerPoint Presentation</vt:lpstr>
      <vt:lpstr>Face Recognition</vt:lpstr>
      <vt:lpstr>Facial Expressions</vt:lpstr>
      <vt:lpstr>Facial Expressions</vt:lpstr>
      <vt:lpstr>Gender Recognition</vt:lpstr>
      <vt:lpstr>Gender Recognition</vt:lpstr>
      <vt:lpstr>Age Recognition</vt:lpstr>
      <vt:lpstr>Age Recognition</vt:lpstr>
      <vt:lpstr>Example</vt:lpstr>
      <vt:lpstr>PowerPoint Presentation</vt:lpstr>
      <vt:lpstr>Pose Estimation</vt:lpstr>
      <vt:lpstr>Landmarks</vt:lpstr>
      <vt:lpstr>Pose from Landmarks</vt:lpstr>
      <vt:lpstr>Location</vt:lpstr>
      <vt:lpstr>Face Clustering</vt:lpstr>
      <vt:lpstr>Face Clustering</vt:lpstr>
      <vt:lpstr>Face Clustering</vt:lpstr>
      <vt:lpstr>PowerPoint Presentation</vt:lpstr>
      <vt:lpstr>Data Cleaning</vt:lpstr>
      <vt:lpstr>Data Cleaning</vt:lpstr>
      <vt:lpstr>Co-occurrence</vt:lpstr>
      <vt:lpstr>Co-occurrence</vt:lpstr>
      <vt:lpstr>Co-occurrence</vt:lpstr>
      <vt:lpstr>Co-occurrence</vt:lpstr>
      <vt:lpstr>Co-occurrence</vt:lpstr>
      <vt:lpstr>Graph Representation</vt:lpstr>
      <vt:lpstr>Interactions</vt:lpstr>
      <vt:lpstr>Interactions</vt:lpstr>
      <vt:lpstr>Using of Metadata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102</cp:revision>
  <dcterms:created xsi:type="dcterms:W3CDTF">2010-05-25T21:48:43Z</dcterms:created>
  <dcterms:modified xsi:type="dcterms:W3CDTF">2019-09-25T14:17:47Z</dcterms:modified>
</cp:coreProperties>
</file>